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48" r:id="rId1"/>
  </p:sldMasterIdLst>
  <p:notesMasterIdLst>
    <p:notesMasterId r:id="rId4"/>
  </p:notesMasterIdLst>
  <p:handoutMasterIdLst>
    <p:handoutMasterId r:id="rId16"/>
  </p:handoutMasterIdLst>
  <p:sldIdLst>
    <p:sldId id="491" r:id="rId3"/>
    <p:sldId id="544" r:id="rId5"/>
    <p:sldId id="744" r:id="rId6"/>
    <p:sldId id="746" r:id="rId7"/>
    <p:sldId id="745" r:id="rId8"/>
    <p:sldId id="747" r:id="rId9"/>
    <p:sldId id="748" r:id="rId10"/>
    <p:sldId id="749" r:id="rId11"/>
    <p:sldId id="750" r:id="rId12"/>
    <p:sldId id="751" r:id="rId13"/>
    <p:sldId id="752" r:id="rId14"/>
    <p:sldId id="743" r:id="rId15"/>
  </p:sldIdLst>
  <p:sldSz cx="9144000" cy="5143500" type="screen16x9"/>
  <p:notesSz cx="6858000" cy="9296400"/>
  <p:embeddedFontLst>
    <p:embeddedFont>
      <p:font typeface="Roboto" panose="02000000000000000000" pitchFamily="2" charset="0"/>
      <p:regular r:id="rId20"/>
      <p:bold r:id="rId21"/>
    </p:embeddedFont>
    <p:embeddedFont>
      <p:font typeface="Garamond" panose="02020404030301010803" charset="0"/>
      <p:regular r:id="rId22"/>
      <p:bold r:id="rId23"/>
      <p:italic r:id="rId24"/>
    </p:embeddedFont>
    <p:embeddedFont>
      <p:font typeface="Consolas" panose="020B0609020204030204"/>
      <p:regular r:id="rId25"/>
      <p:bold r:id="rId26"/>
      <p:italic r:id="rId27"/>
      <p:boldItalic r:id="rId28"/>
    </p:embeddedFont>
    <p:embeddedFont>
      <p:font typeface="Calibri" panose="020F050202020403020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886" userDrawn="1">
          <p15:clr>
            <a:srgbClr val="A4A3A4"/>
          </p15:clr>
        </p15:guide>
        <p15:guide id="2" orient="horz" pos="380" userDrawn="1">
          <p15:clr>
            <a:srgbClr val="A4A3A4"/>
          </p15:clr>
        </p15:guide>
        <p15:guide id="4" orient="horz" pos="380" userDrawn="1">
          <p15:clr>
            <a:srgbClr val="A4A3A4"/>
          </p15:clr>
        </p15:guide>
        <p15:guide id="5" pos="584" userDrawn="1">
          <p15:clr>
            <a:srgbClr val="A4A3A4"/>
          </p15:clr>
        </p15:guide>
        <p15:guide id="6" pos="5235" userDrawn="1">
          <p15:clr>
            <a:srgbClr val="A4A3A4"/>
          </p15:clr>
        </p15:guide>
        <p15:guide id="7" pos="2926" userDrawn="1">
          <p15:clr>
            <a:srgbClr val="A4A3A4"/>
          </p15:clr>
        </p15:guide>
        <p15:guide id="8" pos="5142" userDrawn="1">
          <p15:clr>
            <a:srgbClr val="A4A3A4"/>
          </p15:clr>
        </p15:guide>
        <p15:guide id="9" pos="65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5094"/>
    <a:srgbClr val="004170"/>
    <a:srgbClr val="959596"/>
    <a:srgbClr val="F0F1F1"/>
    <a:srgbClr val="004670"/>
    <a:srgbClr val="00468C"/>
    <a:srgbClr val="004D8E"/>
    <a:srgbClr val="145094"/>
    <a:srgbClr val="005100"/>
    <a:srgbClr val="3A19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89011" autoAdjust="0"/>
  </p:normalViewPr>
  <p:slideViewPr>
    <p:cSldViewPr snapToGrid="0" showGuides="1">
      <p:cViewPr>
        <p:scale>
          <a:sx n="75" d="100"/>
          <a:sy n="75" d="100"/>
        </p:scale>
        <p:origin x="1098" y="102"/>
      </p:cViewPr>
      <p:guideLst>
        <p:guide orient="horz" pos="2886"/>
        <p:guide orient="horz" pos="380"/>
        <p:guide orient="horz" pos="380"/>
        <p:guide pos="584"/>
        <p:guide pos="5235"/>
        <p:guide pos="2926"/>
        <p:guide pos="5142"/>
        <p:guide pos="65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1" d="100"/>
        <a:sy n="71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-3894" y="-96"/>
      </p:cViewPr>
      <p:guideLst>
        <p:guide orient="horz" pos="2689"/>
        <p:guide orient="horz" pos="5484"/>
        <p:guide orient="horz" pos="5773"/>
        <p:guide pos="306"/>
        <p:guide pos="403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font" Target="fonts/font13.fntdata"/><Relationship Id="rId31" Type="http://schemas.openxmlformats.org/officeDocument/2006/relationships/font" Target="fonts/font12.fntdata"/><Relationship Id="rId30" Type="http://schemas.openxmlformats.org/officeDocument/2006/relationships/font" Target="fonts/font11.fntdata"/><Relationship Id="rId3" Type="http://schemas.openxmlformats.org/officeDocument/2006/relationships/slide" Target="slides/slide1.xml"/><Relationship Id="rId29" Type="http://schemas.openxmlformats.org/officeDocument/2006/relationships/font" Target="fonts/font10.fntdata"/><Relationship Id="rId28" Type="http://schemas.openxmlformats.org/officeDocument/2006/relationships/font" Target="fonts/font9.fntdata"/><Relationship Id="rId27" Type="http://schemas.openxmlformats.org/officeDocument/2006/relationships/font" Target="fonts/font8.fntdata"/><Relationship Id="rId26" Type="http://schemas.openxmlformats.org/officeDocument/2006/relationships/font" Target="fonts/font7.fntdata"/><Relationship Id="rId25" Type="http://schemas.openxmlformats.org/officeDocument/2006/relationships/font" Target="fonts/font6.fntdata"/><Relationship Id="rId24" Type="http://schemas.openxmlformats.org/officeDocument/2006/relationships/font" Target="fonts/font5.fntdata"/><Relationship Id="rId23" Type="http://schemas.openxmlformats.org/officeDocument/2006/relationships/font" Target="fonts/font4.fntdata"/><Relationship Id="rId22" Type="http://schemas.openxmlformats.org/officeDocument/2006/relationships/font" Target="fonts/font3.fntdata"/><Relationship Id="rId21" Type="http://schemas.openxmlformats.org/officeDocument/2006/relationships/font" Target="fonts/font2.fntdata"/><Relationship Id="rId20" Type="http://schemas.openxmlformats.org/officeDocument/2006/relationships/font" Target="fonts/font1.fntdata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wmf>
</file>

<file path=ppt/media/image7.wmf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2750" y="400050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>
          <a:xfrm>
            <a:off x="685800" y="4416425"/>
            <a:ext cx="548640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14300" indent="-114300" algn="l" defTabSz="914400" rtl="0" eaLnBrk="1" latinLnBrk="0" hangingPunct="1">
      <a:spcBef>
        <a:spcPts val="8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5750" indent="-11303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1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403225" indent="-117475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5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570230" indent="-11303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5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457200" indent="114300" algn="l" defTabSz="914400" rtl="0" eaLnBrk="1" latinLnBrk="0" hangingPunct="1">
      <a:buFont typeface="Arial" panose="020B0604020202020204" pitchFamily="34" charset="0"/>
      <a:buChar char="•"/>
      <a:defRPr sz="105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12750" y="400050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bg>
      <p:bgPr>
        <a:gradFill flip="none" rotWithShape="1">
          <a:gsLst>
            <a:gs pos="0">
              <a:srgbClr val="F1F2F2"/>
            </a:gs>
            <a:gs pos="100000">
              <a:srgbClr val="EBEBE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0" y="0"/>
            <a:ext cx="9143999" cy="1718222"/>
          </a:xfrm>
          <a:prstGeom prst="rect">
            <a:avLst/>
          </a:prstGeom>
          <a:gradFill flip="none" rotWithShape="1">
            <a:gsLst>
              <a:gs pos="0">
                <a:srgbClr val="004170"/>
              </a:gs>
              <a:gs pos="50000">
                <a:srgbClr val="005094"/>
              </a:gs>
              <a:gs pos="100000">
                <a:srgbClr val="004170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 hasCustomPrompt="1"/>
          </p:nvPr>
        </p:nvSpPr>
        <p:spPr>
          <a:xfrm>
            <a:off x="1039439" y="2180420"/>
            <a:ext cx="7069512" cy="517065"/>
          </a:xfrm>
        </p:spPr>
        <p:txBody>
          <a:bodyPr vert="horz" wrap="square" lIns="0" tIns="0" rIns="0" bIns="45720" rtlCol="0" anchor="b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en-US" sz="3400" b="0" i="0" u="none" strike="noStrike" kern="1200" cap="none" spc="0" normalizeH="0" baseline="0" noProof="0">
                <a:ln>
                  <a:noFill/>
                </a:ln>
                <a:solidFill>
                  <a:srgbClr val="004170"/>
                </a:solidFill>
                <a:effectLst/>
                <a:uLnTx/>
                <a:uFillTx/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dirty="0"/>
              <a:t>Presentation Title Here</a:t>
            </a:r>
            <a:endParaRPr lang="en-US" dirty="0"/>
          </a:p>
        </p:txBody>
      </p:sp>
      <p:sp>
        <p:nvSpPr>
          <p:cNvPr id="3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039438" y="2685678"/>
            <a:ext cx="7069512" cy="380873"/>
          </a:xfrm>
        </p:spPr>
        <p:txBody>
          <a:bodyPr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600" i="0" spc="0" baseline="0">
                <a:solidFill>
                  <a:srgbClr val="525252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75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dirty="0"/>
              <a:t>Subtitle Title Here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036637" y="3311968"/>
            <a:ext cx="7072313" cy="872001"/>
          </a:xfrm>
        </p:spPr>
        <p:txBody>
          <a:bodyPr vert="horz" wrap="square" lIns="0" tIns="0" rIns="0" bIns="45720" rtlCol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lang="en-US" sz="1800" i="0" baseline="0" dirty="0" smtClean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  <a:endParaRPr lang="en-US" dirty="0"/>
          </a:p>
          <a:p>
            <a:pPr marL="0" lvl="0"/>
            <a:r>
              <a:rPr lang="en-US" dirty="0"/>
              <a:t>Department Name</a:t>
            </a:r>
            <a:endParaRPr lang="en-US" dirty="0"/>
          </a:p>
          <a:p>
            <a:pPr marL="0" lvl="0"/>
            <a:r>
              <a:rPr lang="en-US" dirty="0"/>
              <a:t>Presentation Date</a:t>
            </a:r>
            <a:endParaRPr lang="en-US" dirty="0"/>
          </a:p>
        </p:txBody>
      </p:sp>
      <p:pic>
        <p:nvPicPr>
          <p:cNvPr id="4" name="Picture 3" descr="A black and white sign with white text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6637" y="552043"/>
            <a:ext cx="3535363" cy="814976"/>
          </a:xfrm>
          <a:prstGeom prst="rect">
            <a:avLst/>
          </a:prstGeom>
        </p:spPr>
      </p:pic>
      <p:sp>
        <p:nvSpPr>
          <p:cNvPr id="2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5094"/>
                </a:solidFill>
              </a:defRPr>
            </a:lvl1pPr>
          </a:lstStyle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36639" y="998545"/>
            <a:ext cx="7072312" cy="2169825"/>
          </a:xfrm>
        </p:spPr>
        <p:txBody>
          <a:bodyPr vert="horz" wrap="square" lIns="91440" tIns="45720" rIns="91440" bIns="45720" rtlCol="0" anchor="b" anchorCtr="0">
            <a:spAutoFit/>
          </a:bodyPr>
          <a:lstStyle>
            <a:lvl1pPr marL="281305" indent="-91440">
              <a:lnSpc>
                <a:spcPct val="90000"/>
              </a:lnSpc>
              <a:defRPr lang="en-US" sz="3000" kern="2200" spc="0" baseline="0" dirty="0">
                <a:latin typeface="+mn-lt"/>
              </a:defRPr>
            </a:lvl1pPr>
          </a:lstStyle>
          <a:p>
            <a:pPr lvl="0"/>
            <a:r>
              <a:rPr lang="en-US" dirty="0"/>
              <a:t>“Lorem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semper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ipsum mi, ac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dolor.”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36637" y="3383309"/>
            <a:ext cx="7072313" cy="541425"/>
          </a:xfrm>
        </p:spPr>
        <p:txBody>
          <a:bodyPr vert="horz" wrap="square" lIns="91440" tIns="45720" rIns="91440" bIns="45720" rtlCol="0">
            <a:noAutofit/>
          </a:bodyPr>
          <a:lstStyle>
            <a:lvl1pPr marL="0" indent="0" algn="r">
              <a:spcBef>
                <a:spcPts val="300"/>
              </a:spcBef>
              <a:buNone/>
              <a:defRPr lang="en-US" sz="1800" baseline="0" dirty="0" smtClean="0">
                <a:solidFill>
                  <a:srgbClr val="525252"/>
                </a:solidFill>
                <a:latin typeface="+mn-lt"/>
              </a:defRPr>
            </a:lvl1pPr>
            <a:lvl2pPr marL="229870" indent="0">
              <a:buNone/>
              <a:defRPr lang="en-US" dirty="0" smtClean="0"/>
            </a:lvl2pPr>
            <a:lvl3pPr marL="515620" indent="0">
              <a:buNone/>
              <a:defRPr lang="en-US" dirty="0" smtClean="0"/>
            </a:lvl3pPr>
            <a:lvl4pPr marL="800100" indent="0">
              <a:buNone/>
              <a:defRPr lang="en-US" dirty="0" smtClean="0"/>
            </a:lvl4pPr>
            <a:lvl5pPr marL="1085850" indent="0">
              <a:buNone/>
              <a:defRPr lang="en-US" dirty="0"/>
            </a:lvl5pPr>
          </a:lstStyle>
          <a:p>
            <a:pPr lvl="0"/>
            <a:r>
              <a:rPr lang="en-US" dirty="0"/>
              <a:t>—Author’s Name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losing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143999" cy="1955800"/>
          </a:xfrm>
          <a:prstGeom prst="rect">
            <a:avLst/>
          </a:prstGeom>
          <a:gradFill flip="none" rotWithShape="1">
            <a:gsLst>
              <a:gs pos="0">
                <a:srgbClr val="004170"/>
              </a:gs>
              <a:gs pos="50000">
                <a:srgbClr val="005094"/>
              </a:gs>
              <a:gs pos="100000">
                <a:srgbClr val="004170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036637" y="2445200"/>
            <a:ext cx="6950076" cy="517065"/>
          </a:xfrm>
        </p:spPr>
        <p:txBody>
          <a:bodyPr/>
          <a:lstStyle>
            <a:lvl1pPr algn="l">
              <a:defRPr sz="3600"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 descr="A black and white sign with white text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6637" y="552043"/>
            <a:ext cx="3535363" cy="814976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-2" y="4817444"/>
            <a:ext cx="9143999" cy="326056"/>
          </a:xfrm>
          <a:prstGeom prst="rect">
            <a:avLst/>
          </a:prstGeom>
          <a:gradFill flip="none" rotWithShape="1">
            <a:gsLst>
              <a:gs pos="0">
                <a:srgbClr val="005094"/>
              </a:gs>
              <a:gs pos="50000">
                <a:srgbClr val="005094"/>
              </a:gs>
              <a:gs pos="75000">
                <a:srgbClr val="3A195B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l">
              <a:lnSpc>
                <a:spcPct val="90000"/>
              </a:lnSpc>
            </a:pPr>
            <a:endParaRPr lang="en-US" sz="12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</p:spPr>
        <p:txBody>
          <a:bodyPr/>
          <a:lstStyle/>
          <a:p>
            <a:fld id="{40809F3C-EB3C-498F-A7EF-0555AFEB2E5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1281272"/>
            <a:ext cx="8349916" cy="3329229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lang="en-US" sz="2100" b="0" kern="1200" dirty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5pPr>
          </a:lstStyle>
          <a:p>
            <a:pPr lvl="0"/>
            <a:r>
              <a:rPr lang="en-US" dirty="0"/>
              <a:t>Click to edit Master text styles Arial 21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42762" y="811374"/>
            <a:ext cx="8349916" cy="391296"/>
          </a:xfrm>
        </p:spPr>
        <p:txBody>
          <a:bodyPr/>
          <a:lstStyle>
            <a:lvl1pPr marL="0" indent="0">
              <a:buNone/>
              <a:defRPr sz="2400" b="0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094"/>
              </a:buClr>
              <a:buSzTx/>
              <a:buFont typeface="Wingdings" panose="05000000000000000000" pitchFamily="2" charset="2"/>
              <a:buNone/>
              <a:defRPr/>
            </a:pPr>
            <a:r>
              <a:rPr lang="en-US" dirty="0"/>
              <a:t>Subhead Arial 24 pt</a:t>
            </a:r>
            <a:endParaRPr lang="en-US" dirty="0"/>
          </a:p>
        </p:txBody>
      </p:sp>
      <p:sp>
        <p:nvSpPr>
          <p:cNvPr id="5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914400"/>
            <a:ext cx="8349916" cy="3696101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lang="en-US" sz="2100" b="0" kern="1200" dirty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5pPr>
          </a:lstStyle>
          <a:p>
            <a:pPr lvl="0"/>
            <a:r>
              <a:rPr lang="en-US" dirty="0"/>
              <a:t>Click to edit Master text styles Arial 21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914400"/>
            <a:ext cx="4129238" cy="3696101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2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719587" y="914399"/>
            <a:ext cx="4073090" cy="3696101"/>
          </a:xfrm>
        </p:spPr>
        <p:txBody>
          <a:bodyPr/>
          <a:lstStyle>
            <a:lvl1pPr marL="177800" indent="-177800">
              <a:buClr>
                <a:srgbClr val="005094"/>
              </a:buClr>
              <a:buFont typeface="Wingdings" panose="05000000000000000000" pitchFamily="2" charset="2"/>
              <a:buChar char="§"/>
              <a:defRPr lang="en-US" sz="1800" b="0" kern="1200" dirty="0" smtClean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648200" y="914399"/>
            <a:ext cx="0" cy="3696101"/>
          </a:xfrm>
          <a:prstGeom prst="line">
            <a:avLst/>
          </a:prstGeom>
          <a:ln w="1905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1231900"/>
            <a:ext cx="4073091" cy="3378601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2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719587" y="1231899"/>
            <a:ext cx="4073091" cy="3378601"/>
          </a:xfrm>
        </p:spPr>
        <p:txBody>
          <a:bodyPr/>
          <a:lstStyle>
            <a:lvl1pPr marL="177800" indent="-177800">
              <a:buClr>
                <a:srgbClr val="005094"/>
              </a:buClr>
              <a:buFont typeface="Wingdings" panose="05000000000000000000" pitchFamily="2" charset="2"/>
              <a:buChar char="§"/>
              <a:defRPr lang="en-US" sz="1800" b="0" kern="1200" dirty="0" smtClean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42762" y="811374"/>
            <a:ext cx="4073091" cy="391296"/>
          </a:xfrm>
        </p:spPr>
        <p:txBody>
          <a:bodyPr/>
          <a:lstStyle>
            <a:lvl1pPr marL="0" indent="0">
              <a:buNone/>
              <a:defRPr sz="2100" b="0" baseline="0">
                <a:latin typeface="+mj-lt"/>
              </a:defRPr>
            </a:lvl1pPr>
          </a:lstStyle>
          <a:p>
            <a:pPr lvl="0"/>
            <a:r>
              <a:rPr lang="en-US" dirty="0"/>
              <a:t>Subhead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719587" y="811374"/>
            <a:ext cx="4073091" cy="391296"/>
          </a:xfrm>
        </p:spPr>
        <p:txBody>
          <a:bodyPr/>
          <a:lstStyle>
            <a:lvl1pPr marL="0" indent="0">
              <a:buNone/>
              <a:defRPr sz="2100" b="0" baseline="0">
                <a:latin typeface="+mj-lt"/>
              </a:defRPr>
            </a:lvl1pPr>
          </a:lstStyle>
          <a:p>
            <a:pPr lvl="0"/>
            <a:r>
              <a:rPr lang="en-US" dirty="0"/>
              <a:t>Subhead</a:t>
            </a:r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615542" y="811374"/>
            <a:ext cx="0" cy="3799126"/>
          </a:xfrm>
          <a:prstGeom prst="line">
            <a:avLst/>
          </a:prstGeom>
          <a:ln w="1905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3" y="224941"/>
            <a:ext cx="4172780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914400"/>
            <a:ext cx="4129238" cy="3909599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4615543" y="-1"/>
            <a:ext cx="4528457" cy="48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IN" sz="1600" b="1" dirty="0" err="1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" name="Picture 9" descr="A blue and black logo&#10;&#10;Description automatically generated"/>
          <p:cNvPicPr>
            <a:picLocks noChangeAspect="1"/>
          </p:cNvPicPr>
          <p:nvPr userDrawn="1"/>
        </p:nvPicPr>
        <p:blipFill rotWithShape="1">
          <a:blip r:embed="rId2"/>
          <a:srcRect r="74035"/>
          <a:stretch>
            <a:fillRect/>
          </a:stretch>
        </p:blipFill>
        <p:spPr>
          <a:xfrm>
            <a:off x="8366780" y="118792"/>
            <a:ext cx="712936" cy="7200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757057" y="224941"/>
            <a:ext cx="4031264" cy="4599058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44366" y="903514"/>
            <a:ext cx="8348312" cy="3733799"/>
          </a:xfrm>
        </p:spPr>
        <p:txBody>
          <a:bodyPr/>
          <a:lstStyle>
            <a:lvl1pPr marL="0" indent="0">
              <a:buFontTx/>
              <a:buNone/>
              <a:defRPr sz="21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1237F"/>
              </a:buClr>
              <a:buSzTx/>
              <a:buFontTx/>
              <a:buNone/>
              <a:defRPr/>
            </a:pPr>
            <a:r>
              <a:rPr lang="en-US" dirty="0"/>
              <a:t>Subhead Arial 21 pt</a:t>
            </a:r>
            <a:endParaRPr lang="en-I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1237F"/>
              </a:buClr>
              <a:buSzTx/>
              <a:buFontTx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1F2F2"/>
            </a:gs>
            <a:gs pos="100000">
              <a:srgbClr val="EBEBE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-2" y="4817444"/>
            <a:ext cx="9143999" cy="326056"/>
          </a:xfrm>
          <a:prstGeom prst="rect">
            <a:avLst/>
          </a:prstGeom>
          <a:gradFill flip="none" rotWithShape="1">
            <a:gsLst>
              <a:gs pos="0">
                <a:srgbClr val="005094"/>
              </a:gs>
              <a:gs pos="50000">
                <a:srgbClr val="005094"/>
              </a:gs>
              <a:gs pos="75000">
                <a:srgbClr val="3A195B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l">
              <a:lnSpc>
                <a:spcPct val="90000"/>
              </a:lnSpc>
            </a:pPr>
            <a:endParaRPr lang="en-US" sz="12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6638" y="633475"/>
            <a:ext cx="7072312" cy="438582"/>
          </a:xfrm>
          <a:prstGeom prst="rect">
            <a:avLst/>
          </a:prstGeom>
        </p:spPr>
        <p:txBody>
          <a:bodyPr vert="horz" wrap="square" lIns="0" tIns="0" rIns="0" bIns="45720" rtlCol="0" anchor="t" anchorCtr="0">
            <a:spAutoFit/>
          </a:bodyPr>
          <a:lstStyle/>
          <a:p>
            <a:r>
              <a:rPr lang="en-US" dirty="0"/>
              <a:t>Slide Title Here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6638" y="1108347"/>
            <a:ext cx="7072312" cy="3171045"/>
          </a:xfrm>
          <a:prstGeom prst="rect">
            <a:avLst/>
          </a:prstGeom>
        </p:spPr>
        <p:txBody>
          <a:bodyPr vert="horz" wrap="square" lIns="0" tIns="0" rIns="0" bIns="45720" rtlCol="0">
            <a:noAutofit/>
          </a:bodyPr>
          <a:lstStyle/>
          <a:p>
            <a:pPr lvl="0"/>
            <a:r>
              <a:rPr lang="en-US" dirty="0"/>
              <a:t>Click to edit bullet text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pic>
        <p:nvPicPr>
          <p:cNvPr id="9" name="Picture 8" descr="A blue and black logo&#10;&#10;Description automatically generated"/>
          <p:cNvPicPr>
            <a:picLocks noChangeAspect="1"/>
          </p:cNvPicPr>
          <p:nvPr userDrawn="1"/>
        </p:nvPicPr>
        <p:blipFill rotWithShape="1">
          <a:blip r:embed="rId13"/>
          <a:srcRect r="74035"/>
          <a:stretch>
            <a:fillRect/>
          </a:stretch>
        </p:blipFill>
        <p:spPr>
          <a:xfrm>
            <a:off x="8366780" y="118792"/>
            <a:ext cx="712936" cy="720000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/>
  </p:transition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3000" b="0" kern="1200" cap="none" spc="0" baseline="0" dirty="0" smtClean="0">
          <a:solidFill>
            <a:srgbClr val="005094"/>
          </a:solidFill>
          <a:latin typeface="+mj-lt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168275" indent="-168275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Wingdings" panose="05000000000000000000" pitchFamily="2" charset="2"/>
        <a:buChar char="§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1pPr>
      <a:lvl2pPr marL="457200" indent="-22733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2pPr>
      <a:lvl3pPr marL="742950" indent="-22733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3pPr>
      <a:lvl4pPr marL="10287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4pPr>
      <a:lvl5pPr marL="1313180" indent="-22733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6.wmf"/><Relationship Id="rId1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7.wmf"/><Relationship Id="rId1" Type="http://schemas.openxmlformats.org/officeDocument/2006/relationships/oleObject" Target="../embeddings/oleObject2.bin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8.wmf"/><Relationship Id="rId1" Type="http://schemas.openxmlformats.org/officeDocument/2006/relationships/oleObject" Target="../embeddings/oleObject3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hyperlink" Target="http://localhost:3000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2.xml"/><Relationship Id="rId5" Type="http://schemas.openxmlformats.org/officeDocument/2006/relationships/hyperlink" Target="https://create-react-app.dev/docs/available-scripts#npm-run-build" TargetMode="External"/><Relationship Id="rId4" Type="http://schemas.openxmlformats.org/officeDocument/2006/relationships/hyperlink" Target="https://create-react-app.dev/docs/running-tests" TargetMode="External"/><Relationship Id="rId3" Type="http://schemas.openxmlformats.org/officeDocument/2006/relationships/hyperlink" Target="https://create-react-app.dev/docs/available-scripts#npm-test" TargetMode="External"/><Relationship Id="rId2" Type="http://schemas.openxmlformats.org/officeDocument/2006/relationships/hyperlink" Target="http://localhost:3000/" TargetMode="External"/><Relationship Id="rId1" Type="http://schemas.openxmlformats.org/officeDocument/2006/relationships/hyperlink" Target="https://create-react-app.dev/docs/available-scripts#npm-start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hyperlink" Target="https://create-react-app.dev/docs/available-scripts#npm-run-eject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5584" y="1972315"/>
            <a:ext cx="7069512" cy="516255"/>
          </a:xfrm>
        </p:spPr>
        <p:txBody>
          <a:bodyPr/>
          <a:lstStyle/>
          <a:p>
            <a:pPr algn="l"/>
            <a:r>
              <a:rPr lang="en-US" dirty="0"/>
              <a:t>Course Title - </a:t>
            </a:r>
            <a:r>
              <a:rPr lang="en-GB" altLang="en-US" sz="1800" b="1" dirty="0">
                <a:solidFill>
                  <a:srgbClr val="0070C0"/>
                </a:solidFill>
              </a:rPr>
              <a:t>Web System Engineering</a:t>
            </a:r>
            <a:endParaRPr lang="en-GB" altLang="en-US" sz="1800" b="1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5640" y="2488565"/>
            <a:ext cx="8329295" cy="381000"/>
          </a:xfrm>
        </p:spPr>
        <p:txBody>
          <a:bodyPr/>
          <a:lstStyle/>
          <a:p>
            <a:pPr algn="l"/>
            <a:r>
              <a:rPr lang="en-US" dirty="0"/>
              <a:t>Topic Title -</a:t>
            </a:r>
            <a:r>
              <a:rPr lang="en-GB" altLang="en-US" dirty="0"/>
              <a:t> </a:t>
            </a:r>
            <a:r>
              <a:rPr lang="en-GB" altLang="en-US" sz="1800" b="1" dirty="0">
                <a:solidFill>
                  <a:srgbClr val="0070C0"/>
                </a:solidFill>
              </a:rPr>
              <a:t>Create React App / Installation</a:t>
            </a:r>
            <a:endParaRPr lang="en-US" altLang="en-GB" sz="1800" b="1" dirty="0">
              <a:solidFill>
                <a:srgbClr val="0070C0"/>
              </a:solidFill>
            </a:endParaRPr>
          </a:p>
          <a:p>
            <a:pPr algn="l"/>
            <a:endParaRPr lang="en-US" altLang="en-GB" sz="1800" b="1" dirty="0">
              <a:solidFill>
                <a:srgbClr val="0070C0"/>
              </a:solidFill>
            </a:endParaRPr>
          </a:p>
          <a:p>
            <a:pPr algn="l"/>
            <a:endParaRPr lang="en-US" altLang="en-GB" sz="1800" b="1" dirty="0">
              <a:solidFill>
                <a:srgbClr val="0070C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50818" y="3311968"/>
            <a:ext cx="7069512" cy="1437832"/>
          </a:xfrm>
        </p:spPr>
        <p:txBody>
          <a:bodyPr/>
          <a:lstStyle/>
          <a:p>
            <a:pPr algn="l"/>
            <a:r>
              <a:rPr lang="en-US" dirty="0"/>
              <a:t>Presenter’s Name - </a:t>
            </a:r>
            <a:r>
              <a:rPr lang="en-GB" altLang="en-US" b="1" dirty="0">
                <a:solidFill>
                  <a:srgbClr val="0070C0"/>
                </a:solidFill>
                <a:latin typeface="+mj-lt"/>
              </a:rPr>
              <a:t>M ArunKumar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r>
              <a:rPr lang="en-US" dirty="0"/>
              <a:t>Presenter’s ID - </a:t>
            </a:r>
            <a:r>
              <a:rPr lang="en-GB" altLang="en-US" b="1" dirty="0">
                <a:solidFill>
                  <a:srgbClr val="0070C0"/>
                </a:solidFill>
                <a:latin typeface="+mj-lt"/>
              </a:rPr>
              <a:t>IARE11151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pPr algn="l"/>
            <a:r>
              <a:rPr lang="en-US" dirty="0"/>
              <a:t>Department Name - </a:t>
            </a:r>
            <a:r>
              <a:rPr lang="en-GB" altLang="en-US" sz="1600" b="1" dirty="0">
                <a:solidFill>
                  <a:srgbClr val="0070C0"/>
                </a:solidFill>
                <a:latin typeface="+mj-lt"/>
              </a:rPr>
              <a:t>CSE ( </a:t>
            </a:r>
            <a:r>
              <a:rPr lang="en-US" altLang="en-GB" sz="1600" b="1" dirty="0">
                <a:solidFill>
                  <a:srgbClr val="0070C0"/>
                </a:solidFill>
                <a:latin typeface="+mj-lt"/>
              </a:rPr>
              <a:t>Artificial Intelligence, and Machine Learning</a:t>
            </a:r>
            <a:r>
              <a:rPr lang="en-GB" altLang="en-US" sz="1600" b="1" dirty="0">
                <a:solidFill>
                  <a:srgbClr val="0070C0"/>
                </a:solidFill>
                <a:latin typeface="+mj-lt"/>
              </a:rPr>
              <a:t> )</a:t>
            </a:r>
            <a:r>
              <a:rPr lang="en-GB" altLang="en-US" dirty="0">
                <a:solidFill>
                  <a:srgbClr val="0070C0"/>
                </a:solidFill>
                <a:latin typeface="+mj-lt"/>
              </a:rPr>
              <a:t> 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pPr algn="l"/>
            <a:r>
              <a:rPr lang="en-US" dirty="0"/>
              <a:t>Lecture Number - </a:t>
            </a:r>
            <a:r>
              <a:rPr lang="en-GB" altLang="en-US" dirty="0"/>
              <a:t>#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pPr algn="l"/>
            <a:r>
              <a:rPr lang="en-US" dirty="0"/>
              <a:t>Presentation Date - </a:t>
            </a:r>
            <a:r>
              <a:rPr lang="en-GB" altLang="en-US" dirty="0"/>
              <a:t>##/03/2025</a:t>
            </a:r>
            <a:endParaRPr lang="en-GB" altLang="en-US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</p:spPr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220345" y="153670"/>
            <a:ext cx="7813675" cy="307340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 lIns="0" tIns="0" rIns="0" bIns="0" rtlCol="0" anchor="t">
            <a:spAutoFit/>
          </a:bodyPr>
          <a:p>
            <a:r>
              <a:rPr lang="en-US" altLang="en-GB" sz="2000" dirty="0" err="1" smtClean="0"/>
              <a:t>React Basics - Part 01</a:t>
            </a:r>
            <a:r>
              <a:rPr lang="en-GB" altLang="en-US" sz="2000" dirty="0" err="1" smtClean="0"/>
              <a:t> -</a:t>
            </a:r>
            <a:r>
              <a:rPr lang="en-US" altLang="en-GB" sz="2000" dirty="0" err="1" smtClean="0"/>
              <a:t>dependencies</a:t>
            </a:r>
            <a:r>
              <a:rPr lang="en-GB" altLang="en-US" sz="2000" dirty="0" err="1" smtClean="0"/>
              <a:t> &amp; Script</a:t>
            </a:r>
            <a:endParaRPr lang="en-GB" altLang="en-US" sz="2000" dirty="0" err="1" smtClean="0"/>
          </a:p>
        </p:txBody>
      </p:sp>
      <p:graphicFrame>
        <p:nvGraphicFramePr>
          <p:cNvPr id="5" name="Object 4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294005" y="872490"/>
          <a:ext cx="2301875" cy="14897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628650" progId="Package">
                  <p:embed/>
                </p:oleObj>
              </mc:Choice>
              <mc:Fallback>
                <p:oleObj name="" showAsIcon="1" r:id="rId1" imgW="971550" imgH="628650" progId="Package">
                  <p:embed/>
                  <p:pic>
                    <p:nvPicPr>
                      <p:cNvPr id="0" name="Picture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294005" y="872490"/>
                        <a:ext cx="2301875" cy="14897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 Box 6"/>
          <p:cNvSpPr txBox="1"/>
          <p:nvPr/>
        </p:nvSpPr>
        <p:spPr>
          <a:xfrm>
            <a:off x="2954020" y="3395345"/>
            <a:ext cx="5080000" cy="1187450"/>
          </a:xfrm>
          <a:prstGeom prst="rect">
            <a:avLst/>
          </a:prstGeom>
        </p:spPr>
        <p:txBody>
          <a:bodyPr>
            <a:spAutoFit/>
          </a:bodyPr>
          <a:p>
            <a:pPr>
              <a:lnSpc>
                <a:spcPts val="1425"/>
              </a:lnSpc>
            </a:pP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"scripts"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: {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    </a:t>
            </a: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"start"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"react-scripts start"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,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    </a:t>
            </a: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"build"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"react-scripts build"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,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    </a:t>
            </a: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"test"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"react-scripts test"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,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    </a:t>
            </a: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"eject"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: 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"react-scripts eject"</a:t>
            </a:r>
            <a:endParaRPr sz="1600" b="0">
              <a:solidFill>
                <a:srgbClr val="CE9178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  },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2954020" y="603250"/>
            <a:ext cx="5915025" cy="246697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"dependencies"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{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  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"@testing-library/dom"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</a:t>
            </a:r>
            <a:r>
              <a:rPr sz="1600" b="0">
                <a:solidFill>
                  <a:srgbClr val="CE9178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"^10.4.0"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,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  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"@testing-library/jest-dom"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</a:t>
            </a:r>
            <a:r>
              <a:rPr sz="1600" b="0">
                <a:solidFill>
                  <a:srgbClr val="CE9178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"^6.6.3"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,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  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"@testing-library/react"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</a:t>
            </a:r>
            <a:r>
              <a:rPr sz="1600" b="0">
                <a:solidFill>
                  <a:srgbClr val="CE9178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"^16.2.0"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,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  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"@testing-library/user-event"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</a:t>
            </a:r>
            <a:r>
              <a:rPr sz="1600" b="0">
                <a:solidFill>
                  <a:srgbClr val="CE9178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"^13.5.0"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,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  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"husky"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</a:t>
            </a:r>
            <a:r>
              <a:rPr sz="1600" b="0">
                <a:solidFill>
                  <a:srgbClr val="CE9178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"^9.1.7"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,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  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"lint-staged"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</a:t>
            </a:r>
            <a:r>
              <a:rPr sz="1600" b="0">
                <a:solidFill>
                  <a:srgbClr val="CE9178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"^15.4.3"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,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  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"prettier"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</a:t>
            </a:r>
            <a:r>
              <a:rPr sz="1600" b="0">
                <a:solidFill>
                  <a:srgbClr val="CE9178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"^3.5.3"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,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  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"react"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</a:t>
            </a:r>
            <a:r>
              <a:rPr sz="1600" b="0">
                <a:solidFill>
                  <a:srgbClr val="CE9178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"^19.0.0"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,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  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"react-dom"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</a:t>
            </a:r>
            <a:r>
              <a:rPr sz="1600" b="0">
                <a:solidFill>
                  <a:srgbClr val="CE9178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"^19.0.0"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,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  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"react-scripts"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</a:t>
            </a:r>
            <a:r>
              <a:rPr sz="1600" b="0">
                <a:solidFill>
                  <a:srgbClr val="CE9178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"5.0.1"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,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  </a:t>
            </a:r>
            <a:r>
              <a:rPr sz="1600" b="0">
                <a:solidFill>
                  <a:srgbClr val="9CDCFE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"web-vitals"</a:t>
            </a: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: </a:t>
            </a:r>
            <a:r>
              <a:rPr sz="1600" b="0">
                <a:solidFill>
                  <a:srgbClr val="CE9178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"^2.1.4"</a:t>
            </a:r>
            <a:endParaRPr sz="1600" b="0">
              <a:solidFill>
                <a:srgbClr val="CE9178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alibri" panose="020F0502020204030204" charset="0"/>
                <a:ea typeface="Consolas" panose="020B0609020204030204"/>
                <a:cs typeface="Calibri" panose="020F0502020204030204" charset="0"/>
              </a:rPr>
              <a:t>  },</a:t>
            </a:r>
            <a:endParaRPr sz="1600" b="0">
              <a:solidFill>
                <a:srgbClr val="CCCCCC"/>
              </a:solidFill>
              <a:latin typeface="Calibri" panose="020F0502020204030204" charset="0"/>
              <a:ea typeface="Consolas" panose="020B0609020204030204"/>
              <a:cs typeface="Calibri" panose="020F0502020204030204" charset="0"/>
            </a:endParaRPr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220345" y="153670"/>
            <a:ext cx="7813675" cy="307340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 lIns="0" tIns="0" rIns="0" bIns="0" rtlCol="0" anchor="t">
            <a:spAutoFit/>
          </a:bodyPr>
          <a:p>
            <a:r>
              <a:rPr lang="en-US" altLang="en-GB" sz="2000" dirty="0" err="1" smtClean="0"/>
              <a:t>React Basics - Part 01</a:t>
            </a:r>
            <a:r>
              <a:rPr lang="en-GB" altLang="en-US" sz="2000" dirty="0" err="1" smtClean="0"/>
              <a:t> -</a:t>
            </a:r>
            <a:r>
              <a:rPr lang="en-GB" altLang="en-US" sz="2000" dirty="0" err="1" smtClean="0"/>
              <a:t> src / Index.js - Entry point for all react apps</a:t>
            </a:r>
            <a:endParaRPr lang="en-GB" altLang="en-US" sz="2000" dirty="0" err="1" smtClean="0"/>
          </a:p>
        </p:txBody>
      </p:sp>
      <p:sp>
        <p:nvSpPr>
          <p:cNvPr id="2" name="Text Box 1"/>
          <p:cNvSpPr txBox="1"/>
          <p:nvPr/>
        </p:nvSpPr>
        <p:spPr>
          <a:xfrm>
            <a:off x="108585" y="698500"/>
            <a:ext cx="7806055" cy="3834765"/>
          </a:xfrm>
          <a:prstGeom prst="rect">
            <a:avLst/>
          </a:prstGeom>
        </p:spPr>
        <p:txBody>
          <a:bodyPr wrap="square">
            <a:noAutofit/>
          </a:bodyPr>
          <a:p>
            <a:pPr>
              <a:lnSpc>
                <a:spcPts val="1425"/>
              </a:lnSpc>
            </a:pPr>
            <a:r>
              <a:rPr sz="1600" b="0">
                <a:solidFill>
                  <a:srgbClr val="C586C0"/>
                </a:solidFill>
                <a:latin typeface="Consolas" panose="020B0609020204030204"/>
                <a:ea typeface="Consolas" panose="020B0609020204030204"/>
              </a:rPr>
              <a:t>import</a:t>
            </a: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React</a:t>
            </a:r>
            <a:r>
              <a:rPr sz="1600" b="0">
                <a:solidFill>
                  <a:srgbClr val="C586C0"/>
                </a:solidFill>
                <a:latin typeface="Consolas" panose="020B0609020204030204"/>
                <a:ea typeface="Consolas" panose="020B0609020204030204"/>
              </a:rPr>
              <a:t>from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'react'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;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586C0"/>
                </a:solidFill>
                <a:latin typeface="Consolas" panose="020B0609020204030204"/>
                <a:ea typeface="Consolas" panose="020B0609020204030204"/>
              </a:rPr>
              <a:t>import</a:t>
            </a: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ReactDOM</a:t>
            </a:r>
            <a:r>
              <a:rPr sz="1600" b="0">
                <a:solidFill>
                  <a:srgbClr val="C586C0"/>
                </a:solidFill>
                <a:latin typeface="Consolas" panose="020B0609020204030204"/>
                <a:ea typeface="Consolas" panose="020B0609020204030204"/>
              </a:rPr>
              <a:t>from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'react-dom/client'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;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586C0"/>
                </a:solidFill>
                <a:latin typeface="Consolas" panose="020B0609020204030204"/>
                <a:ea typeface="Consolas" panose="020B0609020204030204"/>
              </a:rPr>
              <a:t>import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'./index.css'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;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586C0"/>
                </a:solidFill>
                <a:latin typeface="Consolas" panose="020B0609020204030204"/>
                <a:ea typeface="Consolas" panose="020B0609020204030204"/>
              </a:rPr>
              <a:t>import</a:t>
            </a: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App</a:t>
            </a:r>
            <a:r>
              <a:rPr sz="1600" b="0">
                <a:solidFill>
                  <a:srgbClr val="C586C0"/>
                </a:solidFill>
                <a:latin typeface="Consolas" panose="020B0609020204030204"/>
                <a:ea typeface="Consolas" panose="020B0609020204030204"/>
              </a:rPr>
              <a:t>from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'./App'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;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586C0"/>
                </a:solidFill>
                <a:latin typeface="Consolas" panose="020B0609020204030204"/>
                <a:ea typeface="Consolas" panose="020B0609020204030204"/>
              </a:rPr>
              <a:t>import</a:t>
            </a: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reportWebVitals</a:t>
            </a:r>
            <a:r>
              <a:rPr sz="1600" b="0">
                <a:solidFill>
                  <a:srgbClr val="C586C0"/>
                </a:solidFill>
                <a:latin typeface="Consolas" panose="020B0609020204030204"/>
                <a:ea typeface="Consolas" panose="020B0609020204030204"/>
              </a:rPr>
              <a:t>from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'./reportWebVitals'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;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569CD6"/>
                </a:solidFill>
                <a:latin typeface="Consolas" panose="020B0609020204030204"/>
                <a:ea typeface="Consolas" panose="020B0609020204030204"/>
              </a:rPr>
              <a:t>const</a:t>
            </a:r>
            <a:r>
              <a:rPr sz="1600" b="0">
                <a:solidFill>
                  <a:srgbClr val="4FC1FF"/>
                </a:solidFill>
                <a:latin typeface="Consolas" panose="020B0609020204030204"/>
                <a:ea typeface="Consolas" panose="020B0609020204030204"/>
              </a:rPr>
              <a:t>root</a:t>
            </a:r>
            <a:r>
              <a:rPr sz="1600" b="0">
                <a:solidFill>
                  <a:srgbClr val="D4D4D4"/>
                </a:solidFill>
                <a:latin typeface="Consolas" panose="020B0609020204030204"/>
                <a:ea typeface="Consolas" panose="020B0609020204030204"/>
              </a:rPr>
              <a:t>=</a:t>
            </a: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ReactDOM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.</a:t>
            </a:r>
            <a:r>
              <a:rPr sz="1600" b="0">
                <a:solidFill>
                  <a:srgbClr val="DCDCAA"/>
                </a:solidFill>
                <a:latin typeface="Consolas" panose="020B0609020204030204"/>
                <a:ea typeface="Consolas" panose="020B0609020204030204"/>
              </a:rPr>
              <a:t>createRoot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(</a:t>
            </a: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document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.</a:t>
            </a:r>
            <a:r>
              <a:rPr sz="1600" b="0">
                <a:solidFill>
                  <a:srgbClr val="DCDCAA"/>
                </a:solidFill>
                <a:latin typeface="Consolas" panose="020B0609020204030204"/>
                <a:ea typeface="Consolas" panose="020B0609020204030204"/>
              </a:rPr>
              <a:t>getElementById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(</a:t>
            </a:r>
            <a:r>
              <a:rPr sz="1600" b="0">
                <a:solidFill>
                  <a:srgbClr val="CE9178"/>
                </a:solidFill>
                <a:latin typeface="Consolas" panose="020B0609020204030204"/>
                <a:ea typeface="Consolas" panose="020B0609020204030204"/>
              </a:rPr>
              <a:t>'root'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));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9CDCFE"/>
                </a:solidFill>
                <a:latin typeface="Consolas" panose="020B0609020204030204"/>
                <a:ea typeface="Consolas" panose="020B0609020204030204"/>
              </a:rPr>
              <a:t>root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.</a:t>
            </a:r>
            <a:r>
              <a:rPr sz="1600" b="0">
                <a:solidFill>
                  <a:srgbClr val="DCDCAA"/>
                </a:solidFill>
                <a:latin typeface="Consolas" panose="020B0609020204030204"/>
                <a:ea typeface="Consolas" panose="020B0609020204030204"/>
              </a:rPr>
              <a:t>render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(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1">
                <a:solidFill>
                  <a:srgbClr val="CCCCCC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  </a:t>
            </a:r>
            <a:r>
              <a:rPr sz="1600" b="1">
                <a:solidFill>
                  <a:srgbClr val="808080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&lt;</a:t>
            </a:r>
            <a:r>
              <a:rPr sz="1600" b="1">
                <a:solidFill>
                  <a:srgbClr val="4EC9B0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React.StrictMode</a:t>
            </a:r>
            <a:r>
              <a:rPr sz="1600" b="1">
                <a:solidFill>
                  <a:srgbClr val="808080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&gt;</a:t>
            </a:r>
            <a:endParaRPr sz="1600" b="1">
              <a:solidFill>
                <a:srgbClr val="808080"/>
              </a:solidFill>
              <a:highlight>
                <a:srgbClr val="FFFF00"/>
              </a:highlight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endParaRPr sz="1600" b="1">
              <a:solidFill>
                <a:srgbClr val="808080"/>
              </a:solidFill>
              <a:highlight>
                <a:srgbClr val="FFFF00"/>
              </a:highlight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1">
                <a:solidFill>
                  <a:srgbClr val="CCCCCC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    </a:t>
            </a:r>
            <a:r>
              <a:rPr sz="1600" b="1">
                <a:solidFill>
                  <a:srgbClr val="808080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&lt;</a:t>
            </a:r>
            <a:r>
              <a:rPr sz="1600" b="1">
                <a:solidFill>
                  <a:srgbClr val="4EC9B0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App</a:t>
            </a:r>
            <a:r>
              <a:rPr sz="1600" b="1">
                <a:solidFill>
                  <a:srgbClr val="808080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/&gt;</a:t>
            </a:r>
            <a:endParaRPr sz="1600" b="1">
              <a:solidFill>
                <a:srgbClr val="808080"/>
              </a:solidFill>
              <a:highlight>
                <a:srgbClr val="FFFF00"/>
              </a:highlight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endParaRPr sz="1600" b="1">
              <a:solidFill>
                <a:srgbClr val="808080"/>
              </a:solidFill>
              <a:highlight>
                <a:srgbClr val="FFFF00"/>
              </a:highlight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1">
                <a:solidFill>
                  <a:srgbClr val="CCCCCC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  </a:t>
            </a:r>
            <a:r>
              <a:rPr sz="1600" b="1">
                <a:solidFill>
                  <a:srgbClr val="808080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&lt;/</a:t>
            </a:r>
            <a:r>
              <a:rPr sz="1600" b="1">
                <a:solidFill>
                  <a:srgbClr val="4EC9B0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React.StrictMode</a:t>
            </a:r>
            <a:r>
              <a:rPr sz="1600" b="1">
                <a:solidFill>
                  <a:srgbClr val="808080"/>
                </a:solidFill>
                <a:highlight>
                  <a:srgbClr val="FFFF00"/>
                </a:highlight>
                <a:latin typeface="Consolas" panose="020B0609020204030204"/>
                <a:ea typeface="Consolas" panose="020B0609020204030204"/>
              </a:rPr>
              <a:t>&gt;</a:t>
            </a:r>
            <a:endParaRPr sz="1600" b="1">
              <a:solidFill>
                <a:srgbClr val="808080"/>
              </a:solidFill>
              <a:highlight>
                <a:srgbClr val="FFFF00"/>
              </a:highlight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);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6A9955"/>
                </a:solidFill>
                <a:latin typeface="Consolas" panose="020B0609020204030204"/>
                <a:ea typeface="Consolas" panose="020B0609020204030204"/>
              </a:rPr>
              <a:t>// If you want to start measuring performance in your app, pass a function</a:t>
            </a:r>
            <a:endParaRPr sz="1600" b="0">
              <a:solidFill>
                <a:srgbClr val="6A9955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6A9955"/>
                </a:solidFill>
                <a:latin typeface="Consolas" panose="020B0609020204030204"/>
                <a:ea typeface="Consolas" panose="020B0609020204030204"/>
              </a:rPr>
              <a:t>// to log results (for example: reportWebVitals(console.log))</a:t>
            </a:r>
            <a:endParaRPr sz="1600" b="0">
              <a:solidFill>
                <a:srgbClr val="6A9955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6A9955"/>
                </a:solidFill>
                <a:latin typeface="Consolas" panose="020B0609020204030204"/>
                <a:ea typeface="Consolas" panose="020B0609020204030204"/>
              </a:rPr>
              <a:t>// or send to an analytics endpoint. Learn more: https://bit.ly/CRA-vitals</a:t>
            </a:r>
            <a:endParaRPr sz="1600" b="0">
              <a:solidFill>
                <a:srgbClr val="6A9955"/>
              </a:solidFill>
              <a:latin typeface="Consolas" panose="020B0609020204030204"/>
              <a:ea typeface="Consolas" panose="020B0609020204030204"/>
            </a:endParaRPr>
          </a:p>
          <a:p>
            <a:pPr>
              <a:lnSpc>
                <a:spcPts val="1425"/>
              </a:lnSpc>
            </a:pPr>
            <a:r>
              <a:rPr sz="1600" b="0">
                <a:solidFill>
                  <a:srgbClr val="DCDCAA"/>
                </a:solidFill>
                <a:latin typeface="Consolas" panose="020B0609020204030204"/>
                <a:ea typeface="Consolas" panose="020B0609020204030204"/>
              </a:rPr>
              <a:t>reportWebVitals</a:t>
            </a:r>
            <a:r>
              <a:rPr sz="1600" b="0">
                <a:solidFill>
                  <a:srgbClr val="CCCCCC"/>
                </a:solidFill>
                <a:latin typeface="Consolas" panose="020B0609020204030204"/>
                <a:ea typeface="Consolas" panose="020B0609020204030204"/>
              </a:rPr>
              <a:t>();</a:t>
            </a:r>
            <a:endParaRPr sz="1600" b="0">
              <a:solidFill>
                <a:srgbClr val="CCCCCC"/>
              </a:solidFill>
              <a:latin typeface="Consolas" panose="020B0609020204030204"/>
              <a:ea typeface="Consolas" panose="020B0609020204030204"/>
            </a:endParaRPr>
          </a:p>
        </p:txBody>
      </p:sp>
      <p:graphicFrame>
        <p:nvGraphicFramePr>
          <p:cNvPr id="6" name="Object 5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7647305" y="1301115"/>
          <a:ext cx="1513840" cy="9798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" name="" showAsIcon="1" r:id="rId1" imgW="971550" imgH="628650" progId="Package">
                  <p:embed/>
                </p:oleObj>
              </mc:Choice>
              <mc:Fallback>
                <p:oleObj name="" showAsIcon="1" r:id="rId1" imgW="971550" imgH="628650" progId="Package">
                  <p:embed/>
                  <p:pic>
                    <p:nvPicPr>
                      <p:cNvPr id="0" name="Picture 204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7647305" y="1301115"/>
                        <a:ext cx="1513840" cy="9798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600710" y="2225040"/>
            <a:ext cx="7943215" cy="2101850"/>
          </a:xfrm>
          <a:prstGeom prst="rect">
            <a:avLst/>
          </a:prstGeom>
        </p:spPr>
        <p:txBody>
          <a:bodyPr wrap="square">
            <a:noAutofit/>
          </a:bodyPr>
          <a:p>
            <a:pPr marL="457200" lvl="1" indent="457200" fontAlgn="base">
              <a:spcBef>
                <a:spcPts val="1400"/>
              </a:spcBef>
              <a:spcAft>
                <a:spcPts val="400"/>
              </a:spcAft>
            </a:pPr>
            <a:r>
              <a:rPr lang="en-GB" sz="5400" b="0" i="0">
                <a:solidFill>
                  <a:srgbClr val="000000"/>
                </a:solidFill>
                <a:latin typeface="Arial" panose="020B0604020202020204"/>
                <a:ea typeface="Arial" panose="020B0604020202020204"/>
              </a:rPr>
              <a:t>Thank You</a:t>
            </a:r>
            <a:endParaRPr lang="en-GB" sz="5400" b="0" i="0">
              <a:solidFill>
                <a:srgbClr val="000000"/>
              </a:solidFill>
              <a:latin typeface="Arial" panose="020B0604020202020204"/>
              <a:ea typeface="Arial" panose="020B0604020202020204"/>
            </a:endParaRPr>
          </a:p>
        </p:txBody>
      </p:sp>
      <p:graphicFrame>
        <p:nvGraphicFramePr>
          <p:cNvPr id="2" name="Object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6207125" y="509905"/>
          <a:ext cx="9715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" name="" showAsIcon="1" r:id="rId1" imgW="971550" imgH="628650" progId="Package">
                  <p:embed/>
                </p:oleObj>
              </mc:Choice>
              <mc:Fallback>
                <p:oleObj name="" showAsIcon="1" r:id="rId1" imgW="971550" imgH="628650" progId="Package">
                  <p:embed/>
                  <p:pic>
                    <p:nvPicPr>
                      <p:cNvPr id="0" name="Picture 307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6207125" y="509905"/>
                        <a:ext cx="971550" cy="62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itle 4"/>
          <p:cNvSpPr/>
          <p:nvPr>
            <p:ph type="title"/>
          </p:nvPr>
        </p:nvSpPr>
        <p:spPr>
          <a:xfrm>
            <a:off x="191135" y="109220"/>
            <a:ext cx="7972425" cy="306705"/>
          </a:xfrm>
        </p:spPr>
        <p:txBody>
          <a:bodyPr wrap="square"/>
          <a:p>
            <a:r>
              <a:rPr lang="en-GB" altLang="en-US" sz="2000"/>
              <a:t>Getting Started</a:t>
            </a:r>
            <a:endParaRPr lang="en-GB" altLang="en-US" sz="2000"/>
          </a:p>
        </p:txBody>
      </p:sp>
      <p:sp>
        <p:nvSpPr>
          <p:cNvPr id="2" name="Text Box 1"/>
          <p:cNvSpPr txBox="1"/>
          <p:nvPr/>
        </p:nvSpPr>
        <p:spPr>
          <a:xfrm>
            <a:off x="350520" y="528320"/>
            <a:ext cx="7717155" cy="58356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/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Create React App is an officially supported way to create single-page React applications. It offers a modern build setup with no configuration.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483870" y="1329690"/>
            <a:ext cx="7680325" cy="923290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 lIns="0" tIns="0" rIns="0" bIns="0" rtlCol="0" anchor="t">
            <a:spAutoFit/>
          </a:bodyPr>
          <a:p>
            <a:r>
              <a:rPr lang="en-US" altLang="en-GB" sz="2000" dirty="0" err="1" smtClean="0"/>
              <a:t>npx create-react-app my-app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cd my-app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npm start</a:t>
            </a:r>
            <a:endParaRPr lang="en-GB" altLang="en-US" sz="2000" dirty="0" err="1" smtClean="0"/>
          </a:p>
        </p:txBody>
      </p:sp>
      <p:sp>
        <p:nvSpPr>
          <p:cNvPr id="6" name="Text Box 5"/>
          <p:cNvSpPr txBox="1"/>
          <p:nvPr/>
        </p:nvSpPr>
        <p:spPr>
          <a:xfrm>
            <a:off x="483870" y="2470785"/>
            <a:ext cx="7915275" cy="33718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/>
            <a:r>
              <a:rPr lang="en-US" altLang="en-GB" sz="1600" b="0" i="0">
                <a:solidFill>
                  <a:srgbClr val="444950"/>
                </a:solidFill>
                <a:latin typeface="SFMono-Regular"/>
                <a:ea typeface="SFMono-Regular"/>
              </a:rPr>
              <a:t>installed </a:t>
            </a:r>
            <a:r>
              <a:rPr lang="en-GB" altLang="en-US" sz="1600" b="0" i="0">
                <a:solidFill>
                  <a:srgbClr val="444950"/>
                </a:solidFill>
                <a:latin typeface="SFMono-Regular"/>
                <a:ea typeface="SFMono-Regular"/>
              </a:rPr>
              <a:t>Globally : </a:t>
            </a:r>
            <a:r>
              <a:rPr sz="1600" b="0" i="0">
                <a:solidFill>
                  <a:srgbClr val="444950"/>
                </a:solidFill>
                <a:latin typeface="SFMono-Regular"/>
                <a:ea typeface="SFMono-Regular"/>
              </a:rPr>
              <a:t>npm install -g create-react-app</a:t>
            </a:r>
            <a:endParaRPr sz="1600" b="0" i="0">
              <a:solidFill>
                <a:srgbClr val="444950"/>
              </a:solidFill>
              <a:latin typeface="SFMono-Regular"/>
              <a:ea typeface="SFMono-Regular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591820" y="3025775"/>
            <a:ext cx="7807325" cy="38354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/>
            <a:r>
              <a:rPr sz="1900" b="0" i="0">
                <a:solidFill>
                  <a:srgbClr val="444950"/>
                </a:solidFill>
                <a:latin typeface="system-ui"/>
                <a:ea typeface="system-ui"/>
              </a:rPr>
              <a:t>uninstall the package using </a:t>
            </a:r>
            <a:r>
              <a:rPr sz="1600" b="0" i="0">
                <a:solidFill>
                  <a:srgbClr val="444950"/>
                </a:solidFill>
                <a:latin typeface="var(--ifm-font-family-monospace)"/>
                <a:ea typeface="var(--ifm-font-family-monospace)"/>
              </a:rPr>
              <a:t>npm uninstall -g create-react-app</a:t>
            </a:r>
            <a:endParaRPr sz="1600" b="0" i="0">
              <a:solidFill>
                <a:srgbClr val="444950"/>
              </a:solidFill>
              <a:latin typeface="var(--ifm-font-family-monospace)"/>
              <a:ea typeface="var(--ifm-font-family-monospace)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592455" y="3840480"/>
            <a:ext cx="7475220" cy="33718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/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Then open </a:t>
            </a:r>
            <a:r>
              <a:rPr sz="1600" b="0" i="0">
                <a:latin typeface="system-ui"/>
                <a:ea typeface="system-ui"/>
                <a:hlinkClick r:id="rId1"/>
              </a:rPr>
              <a:t>http://localhost:3000/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 to see your app.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itle 4"/>
          <p:cNvSpPr/>
          <p:nvPr>
            <p:ph type="title"/>
          </p:nvPr>
        </p:nvSpPr>
        <p:spPr>
          <a:xfrm>
            <a:off x="191135" y="109220"/>
            <a:ext cx="7972425" cy="306705"/>
          </a:xfrm>
        </p:spPr>
        <p:txBody>
          <a:bodyPr wrap="square"/>
          <a:p>
            <a:r>
              <a:rPr lang="en-US" altLang="en-GB" sz="2000"/>
              <a:t>Folder Structure</a:t>
            </a:r>
            <a:endParaRPr lang="en-US" altLang="en-GB" sz="2000"/>
          </a:p>
        </p:txBody>
      </p:sp>
      <p:sp>
        <p:nvSpPr>
          <p:cNvPr id="10" name="Text Box 9"/>
          <p:cNvSpPr txBox="1"/>
          <p:nvPr/>
        </p:nvSpPr>
        <p:spPr>
          <a:xfrm rot="16200000">
            <a:off x="2286000" y="-836295"/>
            <a:ext cx="4572000" cy="6463030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 lIns="0" tIns="0" rIns="0" bIns="0" rtlCol="0" anchor="t">
            <a:spAutoFit/>
          </a:bodyPr>
          <a:p>
            <a:r>
              <a:rPr lang="en-US" altLang="en-GB" sz="2000" dirty="0" err="1" smtClean="0"/>
              <a:t>my-app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README.md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node_modules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package.json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.gitignore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public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│</a:t>
            </a:r>
            <a:r>
              <a:rPr lang="en-US" altLang="en-GB" sz="2000" dirty="0" err="1" smtClean="0"/>
              <a:t>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favicon.ico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│</a:t>
            </a:r>
            <a:r>
              <a:rPr lang="en-US" altLang="en-GB" sz="2000" dirty="0" err="1" smtClean="0"/>
              <a:t>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index.html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│</a:t>
            </a:r>
            <a:r>
              <a:rPr lang="en-US" altLang="en-GB" sz="2000" dirty="0" err="1" smtClean="0"/>
              <a:t>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logo192.png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│</a:t>
            </a:r>
            <a:r>
              <a:rPr lang="en-US" altLang="en-GB" sz="2000" dirty="0" err="1" smtClean="0"/>
              <a:t>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logo512.png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│</a:t>
            </a:r>
            <a:r>
              <a:rPr lang="en-US" altLang="en-GB" sz="2000" dirty="0" err="1" smtClean="0"/>
              <a:t>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manifest.json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│</a:t>
            </a:r>
            <a:r>
              <a:rPr lang="en-US" altLang="en-GB" sz="2000" dirty="0" err="1" smtClean="0"/>
              <a:t>   </a:t>
            </a:r>
            <a:r>
              <a:rPr lang="en-US" altLang="en-US" sz="2000" dirty="0" err="1" smtClean="0"/>
              <a:t>└──</a:t>
            </a:r>
            <a:r>
              <a:rPr lang="en-US" altLang="en-GB" sz="2000" dirty="0" err="1" smtClean="0"/>
              <a:t> robots.txt</a:t>
            </a:r>
            <a:endParaRPr lang="en-US" altLang="en-GB" sz="2000" dirty="0" err="1" smtClean="0"/>
          </a:p>
          <a:p>
            <a:r>
              <a:rPr lang="en-US" altLang="en-US" sz="2000" dirty="0" err="1" smtClean="0"/>
              <a:t>└──</a:t>
            </a:r>
            <a:r>
              <a:rPr lang="en-US" altLang="en-GB" sz="2000" dirty="0" err="1" smtClean="0"/>
              <a:t> src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App.css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App.js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App.test.js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index.css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index.js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logo.svg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  </a:t>
            </a:r>
            <a:r>
              <a:rPr lang="en-US" altLang="en-US" sz="2000" dirty="0" err="1" smtClean="0"/>
              <a:t>├──</a:t>
            </a:r>
            <a:r>
              <a:rPr lang="en-US" altLang="en-GB" sz="2000" dirty="0" err="1" smtClean="0"/>
              <a:t> serviceWorker.js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  </a:t>
            </a:r>
            <a:r>
              <a:rPr lang="en-US" altLang="en-US" sz="2000" dirty="0" err="1" smtClean="0"/>
              <a:t>└──</a:t>
            </a:r>
            <a:r>
              <a:rPr lang="en-US" altLang="en-GB" sz="2000" dirty="0" err="1" smtClean="0"/>
              <a:t> setupTests.js</a:t>
            </a:r>
            <a:endParaRPr lang="en-GB" altLang="en-US" sz="2000" dirty="0" err="1" smtClean="0"/>
          </a:p>
        </p:txBody>
      </p:sp>
      <p:sp>
        <p:nvSpPr>
          <p:cNvPr id="11" name="Text Box 10"/>
          <p:cNvSpPr txBox="1"/>
          <p:nvPr/>
        </p:nvSpPr>
        <p:spPr>
          <a:xfrm>
            <a:off x="191135" y="516890"/>
            <a:ext cx="8101330" cy="126047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/>
            <a:r>
              <a:rPr sz="1900" b="0" i="0">
                <a:solidFill>
                  <a:srgbClr val="1C1E21"/>
                </a:solidFill>
                <a:latin typeface="system-ui"/>
                <a:ea typeface="system-ui"/>
              </a:rPr>
              <a:t>Running any of these commands will create a directory called </a:t>
            </a:r>
            <a:r>
              <a:rPr sz="1600" b="0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my-app</a:t>
            </a:r>
            <a:r>
              <a:rPr sz="1900" b="0" i="0">
                <a:solidFill>
                  <a:srgbClr val="1C1E21"/>
                </a:solidFill>
                <a:latin typeface="system-ui"/>
                <a:ea typeface="system-ui"/>
              </a:rPr>
              <a:t> inside the current folder. Inside that directory, it will generate the initial project structure and install the transitive dependencies:</a:t>
            </a:r>
            <a:endParaRPr sz="1900" b="0" i="0">
              <a:solidFill>
                <a:srgbClr val="1C1E21"/>
              </a:solidFill>
              <a:latin typeface="system-ui"/>
              <a:ea typeface="system-ui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itle 4"/>
          <p:cNvSpPr/>
          <p:nvPr>
            <p:ph type="title"/>
          </p:nvPr>
        </p:nvSpPr>
        <p:spPr>
          <a:xfrm>
            <a:off x="191135" y="109220"/>
            <a:ext cx="7972425" cy="306705"/>
          </a:xfrm>
        </p:spPr>
        <p:txBody>
          <a:bodyPr wrap="square"/>
          <a:p>
            <a:r>
              <a:rPr lang="en-GB" altLang="en-US" sz="2000"/>
              <a:t>Mandetory Folders and Files</a:t>
            </a:r>
            <a:endParaRPr lang="en-GB" altLang="en-US" sz="2000"/>
          </a:p>
        </p:txBody>
      </p:sp>
      <p:sp>
        <p:nvSpPr>
          <p:cNvPr id="2" name="Text Box 1"/>
          <p:cNvSpPr txBox="1"/>
          <p:nvPr/>
        </p:nvSpPr>
        <p:spPr>
          <a:xfrm>
            <a:off x="625475" y="1042670"/>
            <a:ext cx="7840980" cy="107632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/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For the project to build, these files must exist with exact filenames: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  <a:p>
            <a:pPr marL="0" indent="0" fontAlgn="ctr">
              <a:buFont typeface="Arial" panose="020B0604020202020204"/>
              <a:buChar char="•"/>
            </a:pPr>
            <a:r>
              <a:rPr sz="1600" b="0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public/index.html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 is the page template;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  <a:p>
            <a:pPr marL="0" indent="0" fontAlgn="ctr">
              <a:buFont typeface="Arial" panose="020B0604020202020204"/>
              <a:buChar char="•"/>
            </a:pPr>
            <a:r>
              <a:rPr sz="1600" b="0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src/index.js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 is the JavaScript entry point.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  <a:p>
            <a:pPr marL="0" indent="0"/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You can delete or rename the other files.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25475" y="2265045"/>
            <a:ext cx="7959090" cy="132207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/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You may create subdirectories inside </a:t>
            </a:r>
            <a:r>
              <a:rPr sz="1600" b="0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src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. For faster rebuilds, only files inside </a:t>
            </a:r>
            <a:r>
              <a:rPr sz="1600" b="0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src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 are processed by webpack. You need to put any JS and CSS files inside </a:t>
            </a:r>
            <a:r>
              <a:rPr sz="1600" b="0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src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, otherwise webpack won’t see them.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  <a:p>
            <a:pPr marL="0" indent="0"/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Only files inside </a:t>
            </a:r>
            <a:r>
              <a:rPr sz="1600" b="0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public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 can be used from </a:t>
            </a:r>
            <a:r>
              <a:rPr sz="1600" b="0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public/index.html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. Read instructions below for using assets from JavaScript and HTML.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2" name="Text Box 1"/>
          <p:cNvSpPr txBox="1"/>
          <p:nvPr/>
        </p:nvSpPr>
        <p:spPr>
          <a:xfrm>
            <a:off x="152400" y="237808"/>
            <a:ext cx="5080000" cy="337185"/>
          </a:xfrm>
          <a:prstGeom prst="rect">
            <a:avLst/>
          </a:prstGeom>
        </p:spPr>
        <p:txBody>
          <a:bodyPr>
            <a:spAutoFit/>
          </a:bodyPr>
          <a:p>
            <a:pPr marL="0" indent="0">
              <a:spcAft>
                <a:spcPct val="60000"/>
              </a:spcAft>
            </a:pPr>
            <a:r>
              <a:rPr sz="1600" b="1" i="0">
                <a:solidFill>
                  <a:srgbClr val="1C1E21"/>
                </a:solidFill>
                <a:latin typeface="system-ui"/>
                <a:ea typeface="system-ui"/>
              </a:rPr>
              <a:t>Available Scripts</a:t>
            </a:r>
            <a:endParaRPr sz="1600" b="1" i="0">
              <a:solidFill>
                <a:srgbClr val="1C1E21"/>
              </a:solidFill>
              <a:latin typeface="system-ui"/>
              <a:ea typeface="system-ui"/>
            </a:endParaRPr>
          </a:p>
        </p:txBody>
      </p:sp>
      <p:sp>
        <p:nvSpPr>
          <p:cNvPr id="6" name="Text Box 5"/>
          <p:cNvSpPr txBox="1"/>
          <p:nvPr/>
        </p:nvSpPr>
        <p:spPr>
          <a:xfrm>
            <a:off x="240665" y="575310"/>
            <a:ext cx="8069580" cy="195135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spcBef>
                <a:spcPct val="0"/>
              </a:spcBef>
            </a:pP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In the project directory, you can run: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  <a:p>
            <a:pPr marL="0" indent="0" fontAlgn="ctr">
              <a:spcAft>
                <a:spcPct val="60000"/>
              </a:spcAft>
            </a:pPr>
            <a:r>
              <a:rPr sz="2000" b="1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npm start</a:t>
            </a:r>
            <a:r>
              <a:rPr sz="2000" b="1" i="0">
                <a:solidFill>
                  <a:srgbClr val="1C1E21"/>
                </a:solidFill>
                <a:latin typeface="system-ui"/>
                <a:ea typeface="system-ui"/>
                <a:hlinkClick r:id="rId1" tooltip="Direct link to heading"/>
              </a:rPr>
              <a:t>​</a:t>
            </a:r>
            <a:endParaRPr sz="2000" b="1" i="0">
              <a:solidFill>
                <a:srgbClr val="1C1E21"/>
              </a:solidFill>
              <a:latin typeface="system-ui"/>
              <a:ea typeface="system-ui"/>
              <a:hlinkClick r:id="rId1" tooltip="Direct link to heading"/>
            </a:endParaRPr>
          </a:p>
          <a:p>
            <a:pPr marL="0" indent="0"/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Runs the app in the development mode. Open 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  <a:hlinkClick r:id="rId2"/>
              </a:rPr>
              <a:t>http://localhost:3000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 to view it in the browser.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  <a:p>
            <a:pPr marL="0" indent="0"/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The page will reload if you make edits. You will also see any lint errors in the console.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328295" y="2617470"/>
            <a:ext cx="8487410" cy="64516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fontAlgn="ctr">
              <a:spcAft>
                <a:spcPct val="60000"/>
              </a:spcAft>
            </a:pPr>
            <a:r>
              <a:rPr sz="2000" b="1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npm test</a:t>
            </a:r>
            <a:r>
              <a:rPr sz="2000" b="1" i="0">
                <a:solidFill>
                  <a:srgbClr val="1C1E21"/>
                </a:solidFill>
                <a:latin typeface="system-ui"/>
                <a:ea typeface="system-ui"/>
                <a:hlinkClick r:id="rId3" tooltip="Direct link to heading"/>
              </a:rPr>
              <a:t>​</a:t>
            </a:r>
            <a:r>
              <a:rPr lang="en-GB" sz="2000" b="1" i="0">
                <a:solidFill>
                  <a:srgbClr val="1C1E21"/>
                </a:solidFill>
                <a:latin typeface="system-ui"/>
                <a:ea typeface="system-ui"/>
              </a:rPr>
              <a:t> - 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Launches the test runner in the interactive watch mode. See the section about 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  <a:hlinkClick r:id="rId4"/>
              </a:rPr>
              <a:t>running tests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 for more information.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328295" y="3353435"/>
            <a:ext cx="8551545" cy="121285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fontAlgn="ctr">
              <a:spcAft>
                <a:spcPct val="60000"/>
              </a:spcAft>
            </a:pPr>
            <a:r>
              <a:rPr sz="2000" b="1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npm run build</a:t>
            </a:r>
            <a:r>
              <a:rPr sz="2000" b="1" i="0">
                <a:solidFill>
                  <a:srgbClr val="1C1E21"/>
                </a:solidFill>
                <a:latin typeface="system-ui"/>
                <a:ea typeface="system-ui"/>
                <a:hlinkClick r:id="rId5" tooltip="Direct link to heading"/>
              </a:rPr>
              <a:t>​</a:t>
            </a:r>
            <a:endParaRPr sz="2000" b="1" i="0">
              <a:solidFill>
                <a:srgbClr val="1C1E21"/>
              </a:solidFill>
              <a:latin typeface="system-ui"/>
              <a:ea typeface="system-ui"/>
              <a:hlinkClick r:id="rId5" tooltip="Direct link to heading"/>
            </a:endParaRPr>
          </a:p>
          <a:p>
            <a:pPr marL="0" indent="0"/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Builds the app for production to the </a:t>
            </a:r>
            <a:r>
              <a:rPr sz="1600" b="0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build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 folder. It correctly bundles React in production mode and optimizes the build for the best performance.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514985" y="636905"/>
            <a:ext cx="7673340" cy="170497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 fontAlgn="ctr">
              <a:spcAft>
                <a:spcPct val="60000"/>
              </a:spcAft>
            </a:pPr>
            <a:r>
              <a:rPr sz="2000" b="1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npm run eject</a:t>
            </a:r>
            <a:r>
              <a:rPr sz="2000" b="1" i="0">
                <a:solidFill>
                  <a:srgbClr val="1C1E21"/>
                </a:solidFill>
                <a:latin typeface="system-ui"/>
                <a:ea typeface="system-ui"/>
                <a:hlinkClick r:id="rId1" tooltip="Direct link to heading"/>
              </a:rPr>
              <a:t>​</a:t>
            </a:r>
            <a:endParaRPr sz="2000" b="1" i="0">
              <a:solidFill>
                <a:srgbClr val="1C1E21"/>
              </a:solidFill>
              <a:latin typeface="system-ui"/>
              <a:ea typeface="system-ui"/>
              <a:hlinkClick r:id="rId1" tooltip="Direct link to heading"/>
            </a:endParaRPr>
          </a:p>
          <a:p>
            <a:pPr marL="0" indent="0"/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Note: this is a one-way operation. Once you </a:t>
            </a:r>
            <a:r>
              <a:rPr sz="1600" b="0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eject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, you can’t go back!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  <a:p>
            <a:pPr marL="0" indent="0"/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If you aren’t satisfied with the build tool and configuration choices, you can </a:t>
            </a:r>
            <a:r>
              <a:rPr sz="1600" b="0" i="0">
                <a:solidFill>
                  <a:srgbClr val="1C1E21"/>
                </a:solidFill>
                <a:latin typeface="var(--ifm-font-family-monospace)"/>
                <a:ea typeface="var(--ifm-font-family-monospace)"/>
              </a:rPr>
              <a:t>eject</a:t>
            </a:r>
            <a:r>
              <a:rPr sz="1600" b="0" i="0">
                <a:solidFill>
                  <a:srgbClr val="1C1E21"/>
                </a:solidFill>
                <a:latin typeface="system-ui"/>
                <a:ea typeface="system-ui"/>
              </a:rPr>
              <a:t> at any time. This command will remove the single build dependency from your project.</a:t>
            </a:r>
            <a:endParaRPr sz="1600" b="0" i="0">
              <a:solidFill>
                <a:srgbClr val="1C1E21"/>
              </a:solidFill>
              <a:latin typeface="system-ui"/>
              <a:ea typeface="system-ui"/>
            </a:endParaRPr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460" y="267335"/>
            <a:ext cx="8045450" cy="433324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0045" y="220345"/>
            <a:ext cx="7082790" cy="429958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4480" y="117475"/>
            <a:ext cx="7646670" cy="457581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C Powerpoint Template">
  <a:themeElements>
    <a:clrScheme name="Custom 1">
      <a:dk1>
        <a:srgbClr val="005094"/>
      </a:dk1>
      <a:lt1>
        <a:srgbClr val="FFFFFF"/>
      </a:lt1>
      <a:dk2>
        <a:srgbClr val="FFFFFF"/>
      </a:dk2>
      <a:lt2>
        <a:srgbClr val="FFFFFF"/>
      </a:lt2>
      <a:accent1>
        <a:srgbClr val="005094"/>
      </a:accent1>
      <a:accent2>
        <a:srgbClr val="525252"/>
      </a:accent2>
      <a:accent3>
        <a:srgbClr val="525252"/>
      </a:accent3>
      <a:accent4>
        <a:srgbClr val="005094"/>
      </a:accent4>
      <a:accent5>
        <a:srgbClr val="525252"/>
      </a:accent5>
      <a:accent6>
        <a:srgbClr val="005094"/>
      </a:accent6>
      <a:hlink>
        <a:srgbClr val="525252"/>
      </a:hlink>
      <a:folHlink>
        <a:srgbClr val="005094"/>
      </a:folHlink>
    </a:clrScheme>
    <a:fontScheme name="Montgomery College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51237F"/>
        </a:solidFill>
        <a:ln w="19050" algn="ctr">
          <a:noFill/>
          <a:miter lim="800000"/>
        </a:ln>
      </a:spPr>
      <a:bodyPr wrap="none" rtlCol="0" anchor="ctr"/>
      <a:lstStyle>
        <a:defPPr algn="ctr">
          <a:lnSpc>
            <a:spcPct val="90000"/>
          </a:lnSpc>
          <a:defRPr sz="1600" b="1" dirty="0" err="1" smtClean="0">
            <a:solidFill>
              <a:schemeClr val="bg1"/>
            </a:solidFill>
            <a:latin typeface="+mj-lt"/>
          </a:defRPr>
        </a:defPPr>
      </a:lstStyle>
    </a:spDef>
    <a:lnDef>
      <a:spPr>
        <a:ln w="28575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19050" algn="ctr">
          <a:noFill/>
          <a:miter lim="800000"/>
        </a:ln>
      </a:spPr>
      <a:bodyPr wrap="square" lIns="0" tIns="0" rIns="0" bIns="0" rtlCol="0">
        <a:spAutoFit/>
      </a:bodyPr>
      <a:lstStyle>
        <a:defPPr>
          <a:defRPr sz="2000" dirty="0" err="1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oalesse Palette">
      <a:dk1>
        <a:sysClr val="windowText" lastClr="000000"/>
      </a:dk1>
      <a:lt1>
        <a:sysClr val="window" lastClr="FFFFFF"/>
      </a:lt1>
      <a:dk2>
        <a:srgbClr val="342B2A"/>
      </a:dk2>
      <a:lt2>
        <a:srgbClr val="DAD6CB"/>
      </a:lt2>
      <a:accent1>
        <a:srgbClr val="E55302"/>
      </a:accent1>
      <a:accent2>
        <a:srgbClr val="5F3032"/>
      </a:accent2>
      <a:accent3>
        <a:srgbClr val="005774"/>
      </a:accent3>
      <a:accent4>
        <a:srgbClr val="9BA03C"/>
      </a:accent4>
      <a:accent5>
        <a:srgbClr val="34AA71"/>
      </a:accent5>
      <a:accent6>
        <a:srgbClr val="F3BD48"/>
      </a:accent6>
      <a:hlink>
        <a:srgbClr val="34AA71"/>
      </a:hlink>
      <a:folHlink>
        <a:srgbClr val="8C8C8C"/>
      </a:folHlink>
    </a:clrScheme>
    <a:fontScheme name="Coalesse">
      <a:majorFont>
        <a:latin typeface="Arial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oalesse Palette">
      <a:dk1>
        <a:sysClr val="windowText" lastClr="000000"/>
      </a:dk1>
      <a:lt1>
        <a:sysClr val="window" lastClr="FFFFFF"/>
      </a:lt1>
      <a:dk2>
        <a:srgbClr val="342B2A"/>
      </a:dk2>
      <a:lt2>
        <a:srgbClr val="DAD6CB"/>
      </a:lt2>
      <a:accent1>
        <a:srgbClr val="E55302"/>
      </a:accent1>
      <a:accent2>
        <a:srgbClr val="5F3032"/>
      </a:accent2>
      <a:accent3>
        <a:srgbClr val="005774"/>
      </a:accent3>
      <a:accent4>
        <a:srgbClr val="9BA03C"/>
      </a:accent4>
      <a:accent5>
        <a:srgbClr val="34AA71"/>
      </a:accent5>
      <a:accent6>
        <a:srgbClr val="F3BD48"/>
      </a:accent6>
      <a:hlink>
        <a:srgbClr val="34AA71"/>
      </a:hlink>
      <a:folHlink>
        <a:srgbClr val="8C8C8C"/>
      </a:folHlink>
    </a:clrScheme>
    <a:fontScheme name="Coalesse">
      <a:majorFont>
        <a:latin typeface="Arial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3664</Words>
  <Application>WPS Presentation</Application>
  <PresentationFormat>On-screen Show (16:9)</PresentationFormat>
  <Paragraphs>147</Paragraphs>
  <Slides>12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12</vt:i4>
      </vt:variant>
    </vt:vector>
  </HeadingPairs>
  <TitlesOfParts>
    <vt:vector size="30" baseType="lpstr">
      <vt:lpstr>Arial</vt:lpstr>
      <vt:lpstr>SimSun</vt:lpstr>
      <vt:lpstr>Wingdings</vt:lpstr>
      <vt:lpstr>Roboto</vt:lpstr>
      <vt:lpstr>Arial</vt:lpstr>
      <vt:lpstr>Microsoft YaHei</vt:lpstr>
      <vt:lpstr>Arial Unicode MS</vt:lpstr>
      <vt:lpstr>Garamond</vt:lpstr>
      <vt:lpstr>system-ui</vt:lpstr>
      <vt:lpstr>Segoe Print</vt:lpstr>
      <vt:lpstr>SFMono-Regular</vt:lpstr>
      <vt:lpstr>var(--ifm-font-family-monospace)</vt:lpstr>
      <vt:lpstr>Consolas</vt:lpstr>
      <vt:lpstr>Calibri</vt:lpstr>
      <vt:lpstr>MC Powerpoint Template</vt:lpstr>
      <vt:lpstr>Package</vt:lpstr>
      <vt:lpstr>Package</vt:lpstr>
      <vt:lpstr>Package</vt:lpstr>
      <vt:lpstr>Course Title - Web System Engineering</vt:lpstr>
      <vt:lpstr>Introduction to client-side routing using React Router</vt:lpstr>
      <vt:lpstr>Getting Started</vt:lpstr>
      <vt:lpstr>Getting Started</vt:lpstr>
      <vt:lpstr>Getting Started</vt:lpstr>
      <vt:lpstr>Mandetory Folders and Files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 ARUN KUMAR</cp:lastModifiedBy>
  <cp:revision>40</cp:revision>
  <dcterms:created xsi:type="dcterms:W3CDTF">2016-09-09T13:34:00Z</dcterms:created>
  <dcterms:modified xsi:type="dcterms:W3CDTF">2025-03-11T18:58:12Z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D95B65F074AD4E85B2860DB43E05214E_12</vt:lpwstr>
  </property>
  <property fmtid="{D5CDD505-2E9C-101B-9397-08002B2CF9AE}" pid="3" name="KSOProductBuildVer">
    <vt:lpwstr>2057-12.2.0.20326</vt:lpwstr>
  </property>
</Properties>
</file>